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305" r:id="rId3"/>
    <p:sldId id="306" r:id="rId4"/>
    <p:sldId id="308" r:id="rId5"/>
    <p:sldId id="307" r:id="rId6"/>
    <p:sldId id="313" r:id="rId7"/>
    <p:sldId id="310" r:id="rId8"/>
    <p:sldId id="311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40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F36808-9784-4B4E-A713-B6C40A8290F4}">
  <a:tblStyle styleId="{45F36808-9784-4B4E-A713-B6C40A8290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77"/>
    <p:restoredTop sz="94677"/>
  </p:normalViewPr>
  <p:slideViewPr>
    <p:cSldViewPr snapToGrid="0">
      <p:cViewPr varScale="1">
        <p:scale>
          <a:sx n="135" d="100"/>
          <a:sy n="135" d="100"/>
        </p:scale>
        <p:origin x="6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7D16FF8E-438C-9AD4-DA65-E629FCF0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3C6A7406-2F86-4A59-FF69-CC3AD9703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7385AB07-D836-00D0-6141-6A3000B55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12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4615E61D-7F97-EEE1-B51F-90046DDD8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F80DA271-9229-FB87-3723-723FEC3A7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2450E12C-38FE-17E2-4ECD-DB82E0235F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594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DDFCB7AF-6F76-A7C3-EA3E-8AC0068EC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2CA7D900-2B87-FF25-7F2D-0844150BCC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954BEFDB-C6B7-2E4F-F466-330DFFB32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512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943A408F-0E7C-B4E0-4FCD-DE1FF62BD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1650E844-B196-7734-B5C6-F93BA89205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90B09EEC-63FB-6E8B-3CBA-D6DB3793C4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259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D628436-A1ED-9A2C-BF9A-5103AA562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B1942FE7-34C4-6DBF-E7B9-2793F41CB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FE09209F-BB66-9C12-2A6C-4A54602CB7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2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22BC45B-7063-C124-A70D-106E0E06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824C4EA4-1EB9-9F7C-4EAE-C5FD2C45C5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ED4567D1-7928-C1D9-C031-E385FFF1A0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962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7ADCAB7-6C93-1053-075A-73EF91753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D2489B8E-5E20-5D62-ED4F-7CB42E2865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30CE0AE4-03B4-E06D-76D3-E6EF2FAAC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51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hyperlink" Target="https://infogram.com/participacionfemeninajjoo-1hmr6g8oqodwz2n?live" TargetMode="Externa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heesoo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sports-reference.com/" TargetMode="External"/><Relationship Id="rId4" Type="http://schemas.openxmlformats.org/officeDocument/2006/relationships/hyperlink" Target="https://www.kaggle.com/datasets/heesoo37/120-years-of-olympic-historyathletes-and-result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809000" y="417990"/>
            <a:ext cx="4792200" cy="241518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noProof="0" dirty="0">
                <a:solidFill>
                  <a:srgbClr val="FFAC40"/>
                </a:solidFill>
                <a:latin typeface="+mj-lt"/>
                <a:cs typeface="Arial" panose="020B0604020202020204" pitchFamily="34" charset="0"/>
              </a:rPr>
              <a:t>PR PARTE II</a:t>
            </a:r>
            <a:br>
              <a:rPr lang="en-US" sz="3600" noProof="0" dirty="0">
                <a:solidFill>
                  <a:srgbClr val="FFAC40"/>
                </a:solidFill>
                <a:latin typeface="+mj-lt"/>
                <a:cs typeface="Arial" panose="020B0604020202020204" pitchFamily="34" charset="0"/>
              </a:rPr>
            </a:br>
            <a:r>
              <a:rPr lang="en-US" noProof="0" dirty="0">
                <a:solidFill>
                  <a:srgbClr val="FFAC40"/>
                </a:solidFill>
                <a:latin typeface="+mj-lt"/>
                <a:cs typeface="Arial" panose="020B0604020202020204" pitchFamily="34" charset="0"/>
              </a:rPr>
              <a:t>PROYECTO DE VISUALIZACIÓN</a:t>
            </a:r>
            <a:endParaRPr dirty="0">
              <a:solidFill>
                <a:srgbClr val="FFAC40"/>
              </a:solidFill>
              <a:latin typeface="+mj-lt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165100" y="3645889"/>
            <a:ext cx="4356600" cy="1079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lnSpc>
                <a:spcPct val="120000"/>
              </a:lnSpc>
              <a:buSzPct val="80000"/>
            </a:pPr>
            <a:r>
              <a:rPr lang="es-ES_tradnl" sz="1400" noProof="0" dirty="0">
                <a:solidFill>
                  <a:srgbClr val="FFAC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Juan Manuel Camacho Lugo</a:t>
            </a:r>
          </a:p>
          <a:p>
            <a:pPr indent="-228600">
              <a:lnSpc>
                <a:spcPct val="120000"/>
              </a:lnSpc>
              <a:buSzPct val="80000"/>
            </a:pPr>
            <a:r>
              <a:rPr lang="es-ES_tradnl" sz="1400" noProof="0" dirty="0">
                <a:solidFill>
                  <a:srgbClr val="FFAC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Visualización de Datos</a:t>
            </a:r>
          </a:p>
          <a:p>
            <a:pPr indent="-228600">
              <a:lnSpc>
                <a:spcPct val="120000"/>
              </a:lnSpc>
              <a:buSzPct val="80000"/>
            </a:pPr>
            <a:r>
              <a:rPr lang="es-ES_tradnl" sz="1400" noProof="0" dirty="0">
                <a:solidFill>
                  <a:srgbClr val="FFAC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Máster Universitario de Ciencia de Datos (UOC)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2961900" y="312034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60241945-40FF-C402-AC30-1DFF3B3FE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1EB1DDDB-EE1E-53B5-4228-8A49B73AA4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7172100" cy="1579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PROCESO / DECISIONES.</a:t>
            </a:r>
            <a:endParaRPr dirty="0">
              <a:latin typeface="+mj-lt"/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A63CF988-6CE6-40B8-E778-B221F8668339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0" name="Google Shape;2004;p58">
            <a:extLst>
              <a:ext uri="{FF2B5EF4-FFF2-40B4-BE49-F238E27FC236}">
                <a16:creationId xmlns:a16="http://schemas.microsoft.com/office/drawing/2014/main" id="{53F1EF80-3C2D-D26A-4069-ECD0E8C26587}"/>
              </a:ext>
            </a:extLst>
          </p:cNvPr>
          <p:cNvSpPr txBox="1">
            <a:spLocks/>
          </p:cNvSpPr>
          <p:nvPr/>
        </p:nvSpPr>
        <p:spPr>
          <a:xfrm>
            <a:off x="898386" y="279493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</a:rPr>
              <a:t>EXPLORACIÓN DE LOS DATOS</a:t>
            </a:r>
          </a:p>
        </p:txBody>
      </p:sp>
      <p:sp>
        <p:nvSpPr>
          <p:cNvPr id="51" name="Google Shape;2005;p58">
            <a:extLst>
              <a:ext uri="{FF2B5EF4-FFF2-40B4-BE49-F238E27FC236}">
                <a16:creationId xmlns:a16="http://schemas.microsoft.com/office/drawing/2014/main" id="{57688798-6116-507D-DD7C-5DEB8BC0355C}"/>
              </a:ext>
            </a:extLst>
          </p:cNvPr>
          <p:cNvSpPr txBox="1">
            <a:spLocks/>
          </p:cNvSpPr>
          <p:nvPr/>
        </p:nvSpPr>
        <p:spPr>
          <a:xfrm>
            <a:off x="898389" y="3301143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s-ES" dirty="0"/>
              <a:t>Atributos</a:t>
            </a:r>
          </a:p>
          <a:p>
            <a:pPr marL="0" indent="0" algn="ctr">
              <a:buNone/>
            </a:pPr>
            <a:r>
              <a:rPr lang="es-ES" dirty="0"/>
              <a:t>Estructura</a:t>
            </a:r>
          </a:p>
        </p:txBody>
      </p:sp>
      <p:sp>
        <p:nvSpPr>
          <p:cNvPr id="52" name="Google Shape;2006;p58">
            <a:extLst>
              <a:ext uri="{FF2B5EF4-FFF2-40B4-BE49-F238E27FC236}">
                <a16:creationId xmlns:a16="http://schemas.microsoft.com/office/drawing/2014/main" id="{B7AD1C35-22BA-FC1A-CC5D-4C3411E5DBCF}"/>
              </a:ext>
            </a:extLst>
          </p:cNvPr>
          <p:cNvSpPr txBox="1">
            <a:spLocks/>
          </p:cNvSpPr>
          <p:nvPr/>
        </p:nvSpPr>
        <p:spPr>
          <a:xfrm>
            <a:off x="2790261" y="279493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</a:rPr>
              <a:t>PREPARACIÓN DE LOS DATOS</a:t>
            </a:r>
          </a:p>
        </p:txBody>
      </p:sp>
      <p:sp>
        <p:nvSpPr>
          <p:cNvPr id="53" name="Google Shape;2007;p58">
            <a:extLst>
              <a:ext uri="{FF2B5EF4-FFF2-40B4-BE49-F238E27FC236}">
                <a16:creationId xmlns:a16="http://schemas.microsoft.com/office/drawing/2014/main" id="{3998C5F3-A66D-0A17-1239-3EFE91359711}"/>
              </a:ext>
            </a:extLst>
          </p:cNvPr>
          <p:cNvSpPr txBox="1">
            <a:spLocks/>
          </p:cNvSpPr>
          <p:nvPr/>
        </p:nvSpPr>
        <p:spPr>
          <a:xfrm>
            <a:off x="2790264" y="3301143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</a:rPr>
              <a:t>Transformaciones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Agrupación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Filtrado</a:t>
            </a:r>
          </a:p>
        </p:txBody>
      </p:sp>
      <p:sp>
        <p:nvSpPr>
          <p:cNvPr id="54" name="Google Shape;2008;p58">
            <a:extLst>
              <a:ext uri="{FF2B5EF4-FFF2-40B4-BE49-F238E27FC236}">
                <a16:creationId xmlns:a16="http://schemas.microsoft.com/office/drawing/2014/main" id="{FC47A7FA-F36F-7098-C110-3DBDCC14F544}"/>
              </a:ext>
            </a:extLst>
          </p:cNvPr>
          <p:cNvSpPr txBox="1">
            <a:spLocks/>
          </p:cNvSpPr>
          <p:nvPr/>
        </p:nvSpPr>
        <p:spPr>
          <a:xfrm>
            <a:off x="4682136" y="279493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</a:rPr>
              <a:t>HERRAMIENTAS Y GRÁFICOS</a:t>
            </a:r>
          </a:p>
        </p:txBody>
      </p:sp>
      <p:sp>
        <p:nvSpPr>
          <p:cNvPr id="55" name="Google Shape;2009;p58">
            <a:extLst>
              <a:ext uri="{FF2B5EF4-FFF2-40B4-BE49-F238E27FC236}">
                <a16:creationId xmlns:a16="http://schemas.microsoft.com/office/drawing/2014/main" id="{729D0F1D-3705-3D87-CC51-59AEEA6022C1}"/>
              </a:ext>
            </a:extLst>
          </p:cNvPr>
          <p:cNvSpPr txBox="1">
            <a:spLocks/>
          </p:cNvSpPr>
          <p:nvPr/>
        </p:nvSpPr>
        <p:spPr>
          <a:xfrm>
            <a:off x="4394761" y="3301143"/>
            <a:ext cx="2291489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i="1" dirty="0" err="1">
                <a:solidFill>
                  <a:schemeClr val="bg1"/>
                </a:solidFill>
              </a:rPr>
              <a:t>Infogram</a:t>
            </a:r>
            <a:endParaRPr lang="es-ES" i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Gráficos de barra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Mapas de calor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Pirámides de población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Gráficos de torta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Gráficos de líneas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Iconos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6" name="Google Shape;2010;p58">
            <a:extLst>
              <a:ext uri="{FF2B5EF4-FFF2-40B4-BE49-F238E27FC236}">
                <a16:creationId xmlns:a16="http://schemas.microsoft.com/office/drawing/2014/main" id="{474D163B-7DD2-161A-568A-3F4DE1C5C5CF}"/>
              </a:ext>
            </a:extLst>
          </p:cNvPr>
          <p:cNvSpPr txBox="1">
            <a:spLocks/>
          </p:cNvSpPr>
          <p:nvPr/>
        </p:nvSpPr>
        <p:spPr>
          <a:xfrm>
            <a:off x="6574011" y="279493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</a:rPr>
              <a:t>DISEÑO VISUAL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7" name="Google Shape;2011;p58">
            <a:extLst>
              <a:ext uri="{FF2B5EF4-FFF2-40B4-BE49-F238E27FC236}">
                <a16:creationId xmlns:a16="http://schemas.microsoft.com/office/drawing/2014/main" id="{B379542D-AEC7-667E-E0E3-5C5FBCBED8D3}"/>
              </a:ext>
            </a:extLst>
          </p:cNvPr>
          <p:cNvSpPr txBox="1">
            <a:spLocks/>
          </p:cNvSpPr>
          <p:nvPr/>
        </p:nvSpPr>
        <p:spPr>
          <a:xfrm>
            <a:off x="6463875" y="3301143"/>
            <a:ext cx="1891872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</a:rPr>
              <a:t>Paleta de colores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Gráficos dinámicos</a:t>
            </a:r>
          </a:p>
        </p:txBody>
      </p:sp>
      <p:sp>
        <p:nvSpPr>
          <p:cNvPr id="58" name="Google Shape;2012;p58">
            <a:extLst>
              <a:ext uri="{FF2B5EF4-FFF2-40B4-BE49-F238E27FC236}">
                <a16:creationId xmlns:a16="http://schemas.microsoft.com/office/drawing/2014/main" id="{D3863EF3-4F5B-7E2C-D8B4-DE0E9B687D3A}"/>
              </a:ext>
            </a:extLst>
          </p:cNvPr>
          <p:cNvSpPr/>
          <p:nvPr/>
        </p:nvSpPr>
        <p:spPr>
          <a:xfrm>
            <a:off x="1297975" y="17787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2013;p58">
            <a:extLst>
              <a:ext uri="{FF2B5EF4-FFF2-40B4-BE49-F238E27FC236}">
                <a16:creationId xmlns:a16="http://schemas.microsoft.com/office/drawing/2014/main" id="{F886D9A1-4075-A5DD-C4AD-06FBDCFB7A68}"/>
              </a:ext>
            </a:extLst>
          </p:cNvPr>
          <p:cNvSpPr/>
          <p:nvPr/>
        </p:nvSpPr>
        <p:spPr>
          <a:xfrm>
            <a:off x="3189850" y="17787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014;p58">
            <a:extLst>
              <a:ext uri="{FF2B5EF4-FFF2-40B4-BE49-F238E27FC236}">
                <a16:creationId xmlns:a16="http://schemas.microsoft.com/office/drawing/2014/main" id="{26F786B1-02E9-A049-9019-29F30D31211C}"/>
              </a:ext>
            </a:extLst>
          </p:cNvPr>
          <p:cNvSpPr/>
          <p:nvPr/>
        </p:nvSpPr>
        <p:spPr>
          <a:xfrm>
            <a:off x="6973625" y="17787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2015;p58">
            <a:extLst>
              <a:ext uri="{FF2B5EF4-FFF2-40B4-BE49-F238E27FC236}">
                <a16:creationId xmlns:a16="http://schemas.microsoft.com/office/drawing/2014/main" id="{FC18A324-EC88-1D4B-7E4B-FD214370486B}"/>
              </a:ext>
            </a:extLst>
          </p:cNvPr>
          <p:cNvSpPr/>
          <p:nvPr/>
        </p:nvSpPr>
        <p:spPr>
          <a:xfrm>
            <a:off x="5081738" y="17787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ráfico 148" descr="Investigación contorno">
            <a:extLst>
              <a:ext uri="{FF2B5EF4-FFF2-40B4-BE49-F238E27FC236}">
                <a16:creationId xmlns:a16="http://schemas.microsoft.com/office/drawing/2014/main" id="{F3D6EBD0-07AA-6EC8-2155-96DC32E65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175" y="1847063"/>
            <a:ext cx="720000" cy="720000"/>
          </a:xfrm>
          <a:prstGeom prst="rect">
            <a:avLst/>
          </a:prstGeom>
        </p:spPr>
      </p:pic>
      <p:pic>
        <p:nvPicPr>
          <p:cNvPr id="151" name="Gráfico 150" descr="Trabajo contorno">
            <a:extLst>
              <a:ext uri="{FF2B5EF4-FFF2-40B4-BE49-F238E27FC236}">
                <a16:creationId xmlns:a16="http://schemas.microsoft.com/office/drawing/2014/main" id="{6BD1927F-982C-BF51-7D2C-7FAF9A7C1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1080" y="1847063"/>
            <a:ext cx="720000" cy="720000"/>
          </a:xfrm>
          <a:prstGeom prst="rect">
            <a:avLst/>
          </a:prstGeom>
        </p:spPr>
      </p:pic>
      <p:pic>
        <p:nvPicPr>
          <p:cNvPr id="153" name="Gráfico 152" descr="Gráfico de barras contorno">
            <a:extLst>
              <a:ext uri="{FF2B5EF4-FFF2-40B4-BE49-F238E27FC236}">
                <a16:creationId xmlns:a16="http://schemas.microsoft.com/office/drawing/2014/main" id="{5E505777-6472-9D17-BD6A-C63886DE2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2926" y="1875787"/>
            <a:ext cx="720000" cy="720000"/>
          </a:xfrm>
          <a:prstGeom prst="rect">
            <a:avLst/>
          </a:prstGeom>
        </p:spPr>
      </p:pic>
      <p:pic>
        <p:nvPicPr>
          <p:cNvPr id="159" name="Gráfico 158" descr="Paleta contorno">
            <a:extLst>
              <a:ext uri="{FF2B5EF4-FFF2-40B4-BE49-F238E27FC236}">
                <a16:creationId xmlns:a16="http://schemas.microsoft.com/office/drawing/2014/main" id="{1AB1099B-0640-37BF-221F-46510886A3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9825" y="18470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0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7F4F2F70-D5FC-2737-2365-F6D045B6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2C54503D-5A01-FD65-02DA-E5FA5C9A8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4"/>
            <a:ext cx="7172100" cy="1579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PRESENTACIÓN DE LA VISUALIZACIÓN.</a:t>
            </a:r>
            <a:endParaRPr dirty="0">
              <a:latin typeface="+mj-lt"/>
            </a:endParaRPr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E8584AF3-42B2-FEBF-9BF5-DC17F1BD2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85181" y="2130714"/>
            <a:ext cx="3412222" cy="1484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>
              <a:buNone/>
            </a:pP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EVOLUCIÓN DE LA PARTICIPACIÓN FEMENINA.</a:t>
            </a:r>
          </a:p>
          <a:p>
            <a:pPr marL="155575" indent="0">
              <a:buNone/>
            </a:pPr>
            <a:endParaRPr lang="es-ES" sz="1000" dirty="0">
              <a:solidFill>
                <a:schemeClr val="bg1"/>
              </a:solidFill>
              <a:effectLst/>
              <a:latin typeface="+mj-lt"/>
            </a:endParaRPr>
          </a:p>
          <a:p>
            <a:pPr marL="155575" indent="0">
              <a:buNone/>
            </a:pPr>
            <a:r>
              <a:rPr lang="es-ES" sz="1000" dirty="0">
                <a:solidFill>
                  <a:schemeClr val="bg1"/>
                </a:solidFill>
                <a:latin typeface="+mj-lt"/>
              </a:rPr>
              <a:t>PROMOCIÓN FEMENINA DE CADA PAÍS.</a:t>
            </a:r>
          </a:p>
          <a:p>
            <a:pPr marL="155575" indent="0">
              <a:buNone/>
            </a:pPr>
            <a:endParaRPr lang="es-ES" sz="1000" dirty="0">
              <a:solidFill>
                <a:schemeClr val="bg1"/>
              </a:solidFill>
              <a:latin typeface="+mj-lt"/>
            </a:endParaRPr>
          </a:p>
          <a:p>
            <a:pPr marL="155575" indent="0">
              <a:buNone/>
            </a:pP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INCLUSIÓN EN LOS DIFERENTES DEPORTES</a:t>
            </a:r>
            <a:r>
              <a:rPr lang="es-ES" sz="1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155575" indent="0">
              <a:buNone/>
            </a:pPr>
            <a:endParaRPr lang="es-ES" sz="1000" dirty="0">
              <a:solidFill>
                <a:schemeClr val="bg1"/>
              </a:solidFill>
              <a:effectLst/>
              <a:latin typeface="+mj-lt"/>
            </a:endParaRPr>
          </a:p>
          <a:p>
            <a:pPr marL="155575" indent="0">
              <a:buNone/>
            </a:pPr>
            <a:r>
              <a:rPr lang="es-ES" sz="1000" dirty="0">
                <a:solidFill>
                  <a:schemeClr val="bg1"/>
                </a:solidFill>
                <a:latin typeface="+mj-lt"/>
              </a:rPr>
              <a:t>EVOLUCIÓN DE LA BRECHA DE GÉNERO.</a:t>
            </a:r>
            <a:endParaRPr lang="es-ES" sz="1000" dirty="0">
              <a:solidFill>
                <a:schemeClr val="bg1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A2D723FF-8B10-8F9D-4952-05949A67A87E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DA61568A-DCEE-EF6B-D2FE-289CA3B3F14C}"/>
              </a:ext>
            </a:extLst>
          </p:cNvPr>
          <p:cNvSpPr txBox="1"/>
          <p:nvPr/>
        </p:nvSpPr>
        <p:spPr>
          <a:xfrm>
            <a:off x="4425403" y="448911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  <a:hlinkClick r:id="rId6"/>
              </a:rPr>
              <a:t>https://infogram.com/participacionfemeninajjoo-1hmr6g8oqodwz2n?live</a:t>
            </a:r>
            <a:endParaRPr lang="es-ES" sz="1000" dirty="0">
              <a:solidFill>
                <a:schemeClr val="bg1"/>
              </a:solidFill>
            </a:endParaRPr>
          </a:p>
          <a:p>
            <a:endParaRPr lang="es-ES" sz="1000" dirty="0">
              <a:solidFill>
                <a:schemeClr val="bg1"/>
              </a:solidFill>
            </a:endParaRPr>
          </a:p>
        </p:txBody>
      </p:sp>
      <p:pic>
        <p:nvPicPr>
          <p:cNvPr id="2" name="navegacion">
            <a:hlinkClick r:id="" action="ppaction://media"/>
            <a:extLst>
              <a:ext uri="{FF2B5EF4-FFF2-40B4-BE49-F238E27FC236}">
                <a16:creationId xmlns:a16="http://schemas.microsoft.com/office/drawing/2014/main" id="{646AEA45-30AC-3786-372B-9721BAB6021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8500" y="1359991"/>
            <a:ext cx="3930489" cy="2735903"/>
          </a:xfrm>
          <a:prstGeom prst="rect">
            <a:avLst/>
          </a:prstGeom>
        </p:spPr>
      </p:pic>
      <p:grpSp>
        <p:nvGrpSpPr>
          <p:cNvPr id="3" name="Google Shape;2117;p64">
            <a:extLst>
              <a:ext uri="{FF2B5EF4-FFF2-40B4-BE49-F238E27FC236}">
                <a16:creationId xmlns:a16="http://schemas.microsoft.com/office/drawing/2014/main" id="{0252061E-7900-73A5-AD85-05F44DB3A6A5}"/>
              </a:ext>
            </a:extLst>
          </p:cNvPr>
          <p:cNvGrpSpPr/>
          <p:nvPr/>
        </p:nvGrpSpPr>
        <p:grpSpPr>
          <a:xfrm>
            <a:off x="765810" y="1207593"/>
            <a:ext cx="4244638" cy="3657600"/>
            <a:chOff x="238125" y="1973675"/>
            <a:chExt cx="2558775" cy="1951825"/>
          </a:xfrm>
        </p:grpSpPr>
        <p:sp>
          <p:nvSpPr>
            <p:cNvPr id="5" name="Google Shape;2118;p64">
              <a:extLst>
                <a:ext uri="{FF2B5EF4-FFF2-40B4-BE49-F238E27FC236}">
                  <a16:creationId xmlns:a16="http://schemas.microsoft.com/office/drawing/2014/main" id="{9D610741-74E1-B92C-D68E-EEC40F049820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19;p64">
              <a:extLst>
                <a:ext uri="{FF2B5EF4-FFF2-40B4-BE49-F238E27FC236}">
                  <a16:creationId xmlns:a16="http://schemas.microsoft.com/office/drawing/2014/main" id="{2DA3AA16-1EFC-96C9-B2A0-6EF378E8FF5A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0;p64">
              <a:extLst>
                <a:ext uri="{FF2B5EF4-FFF2-40B4-BE49-F238E27FC236}">
                  <a16:creationId xmlns:a16="http://schemas.microsoft.com/office/drawing/2014/main" id="{522C84D7-40BB-E33D-D137-516C04DF456F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21;p64">
              <a:extLst>
                <a:ext uri="{FF2B5EF4-FFF2-40B4-BE49-F238E27FC236}">
                  <a16:creationId xmlns:a16="http://schemas.microsoft.com/office/drawing/2014/main" id="{FD14A3BA-E1C9-6563-25E0-5759538CE3B8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22;p64">
              <a:extLst>
                <a:ext uri="{FF2B5EF4-FFF2-40B4-BE49-F238E27FC236}">
                  <a16:creationId xmlns:a16="http://schemas.microsoft.com/office/drawing/2014/main" id="{BE3D7DD3-5337-1467-E6BD-5311D477682B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23;p64">
              <a:extLst>
                <a:ext uri="{FF2B5EF4-FFF2-40B4-BE49-F238E27FC236}">
                  <a16:creationId xmlns:a16="http://schemas.microsoft.com/office/drawing/2014/main" id="{39E77FDC-4B9E-7D15-8108-154FD4992A81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Google Shape;1956;p54">
            <a:extLst>
              <a:ext uri="{FF2B5EF4-FFF2-40B4-BE49-F238E27FC236}">
                <a16:creationId xmlns:a16="http://schemas.microsoft.com/office/drawing/2014/main" id="{8C445DAD-5928-FCDE-E03E-D4DFE312EA4F}"/>
              </a:ext>
            </a:extLst>
          </p:cNvPr>
          <p:cNvCxnSpPr>
            <a:cxnSpLocks/>
          </p:cNvCxnSpPr>
          <p:nvPr/>
        </p:nvCxnSpPr>
        <p:spPr>
          <a:xfrm flipH="1" flipV="1">
            <a:off x="5634106" y="2169594"/>
            <a:ext cx="11345" cy="117611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967;p54">
            <a:extLst>
              <a:ext uri="{FF2B5EF4-FFF2-40B4-BE49-F238E27FC236}">
                <a16:creationId xmlns:a16="http://schemas.microsoft.com/office/drawing/2014/main" id="{975840E2-55DE-8A78-FD55-6B488CB50AD7}"/>
              </a:ext>
            </a:extLst>
          </p:cNvPr>
          <p:cNvSpPr/>
          <p:nvPr/>
        </p:nvSpPr>
        <p:spPr>
          <a:xfrm>
            <a:off x="5576875" y="2249144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67;p54">
            <a:extLst>
              <a:ext uri="{FF2B5EF4-FFF2-40B4-BE49-F238E27FC236}">
                <a16:creationId xmlns:a16="http://schemas.microsoft.com/office/drawing/2014/main" id="{C172719A-0EFE-FBE1-0C5E-73C76550F4F7}"/>
              </a:ext>
            </a:extLst>
          </p:cNvPr>
          <p:cNvSpPr/>
          <p:nvPr/>
        </p:nvSpPr>
        <p:spPr>
          <a:xfrm>
            <a:off x="5580199" y="2556316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67;p54">
            <a:extLst>
              <a:ext uri="{FF2B5EF4-FFF2-40B4-BE49-F238E27FC236}">
                <a16:creationId xmlns:a16="http://schemas.microsoft.com/office/drawing/2014/main" id="{95A07EB6-4889-D080-7382-1BCE22AC768D}"/>
              </a:ext>
            </a:extLst>
          </p:cNvPr>
          <p:cNvSpPr/>
          <p:nvPr/>
        </p:nvSpPr>
        <p:spPr>
          <a:xfrm>
            <a:off x="5584989" y="2860577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67;p54">
            <a:extLst>
              <a:ext uri="{FF2B5EF4-FFF2-40B4-BE49-F238E27FC236}">
                <a16:creationId xmlns:a16="http://schemas.microsoft.com/office/drawing/2014/main" id="{00BC271A-706C-0C2F-64DB-9A1509444FEA}"/>
              </a:ext>
            </a:extLst>
          </p:cNvPr>
          <p:cNvSpPr/>
          <p:nvPr/>
        </p:nvSpPr>
        <p:spPr>
          <a:xfrm>
            <a:off x="5589093" y="3158312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8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44AD107F-28EB-8B22-46D6-FA447E42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2BABD1F1-7CDE-81F7-1460-0BE19575F0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7172099" cy="1318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CARACTERÍSTICAS DEL CONJUNTO DE DATOS.</a:t>
            </a:r>
            <a:endParaRPr dirty="0">
              <a:latin typeface="+mj-lt"/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BB889D90-3AC2-7140-E0F4-FD0F7D3051E1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681;p29">
            <a:extLst>
              <a:ext uri="{FF2B5EF4-FFF2-40B4-BE49-F238E27FC236}">
                <a16:creationId xmlns:a16="http://schemas.microsoft.com/office/drawing/2014/main" id="{464B5FE6-E594-8A7F-D6EB-4A935352D0C8}"/>
              </a:ext>
            </a:extLst>
          </p:cNvPr>
          <p:cNvSpPr/>
          <p:nvPr/>
        </p:nvSpPr>
        <p:spPr>
          <a:xfrm>
            <a:off x="1101414" y="1469569"/>
            <a:ext cx="6466880" cy="1020705"/>
          </a:xfrm>
          <a:prstGeom prst="hexagon">
            <a:avLst>
              <a:gd name="adj" fmla="val 34374"/>
              <a:gd name="vf" fmla="val 11547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" name="Google Shape;171;p39">
            <a:extLst>
              <a:ext uri="{FF2B5EF4-FFF2-40B4-BE49-F238E27FC236}">
                <a16:creationId xmlns:a16="http://schemas.microsoft.com/office/drawing/2014/main" id="{57C49E1A-51FE-A452-DD4C-F5D32B04CD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2106" y="1497817"/>
            <a:ext cx="6366187" cy="976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Nombre: “120 </a:t>
            </a:r>
            <a:r>
              <a:rPr lang="es-ES" sz="1000" dirty="0" err="1">
                <a:solidFill>
                  <a:schemeClr val="bg1"/>
                </a:solidFill>
                <a:effectLst/>
                <a:latin typeface="+mj-lt"/>
              </a:rPr>
              <a:t>years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s-ES" sz="1000" dirty="0" err="1">
                <a:solidFill>
                  <a:schemeClr val="bg1"/>
                </a:solidFill>
                <a:effectLst/>
                <a:latin typeface="+mj-lt"/>
              </a:rPr>
              <a:t>of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s-ES" sz="1000" dirty="0" err="1">
                <a:solidFill>
                  <a:schemeClr val="bg1"/>
                </a:solidFill>
                <a:effectLst/>
                <a:latin typeface="+mj-lt"/>
              </a:rPr>
              <a:t>Olympic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s-ES" sz="1000" dirty="0" err="1">
                <a:solidFill>
                  <a:schemeClr val="bg1"/>
                </a:solidFill>
                <a:effectLst/>
                <a:latin typeface="+mj-lt"/>
              </a:rPr>
              <a:t>history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: </a:t>
            </a:r>
            <a:r>
              <a:rPr lang="es-ES" sz="1000" dirty="0" err="1">
                <a:solidFill>
                  <a:schemeClr val="bg1"/>
                </a:solidFill>
                <a:effectLst/>
                <a:latin typeface="+mj-lt"/>
              </a:rPr>
              <a:t>athletes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 and </a:t>
            </a:r>
            <a:r>
              <a:rPr lang="es-ES" sz="1000" dirty="0" err="1">
                <a:solidFill>
                  <a:schemeClr val="bg1"/>
                </a:solidFill>
                <a:effectLst/>
                <a:latin typeface="+mj-lt"/>
              </a:rPr>
              <a:t>result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”. </a:t>
            </a:r>
          </a:p>
          <a:p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Autor:</a:t>
            </a:r>
            <a:r>
              <a:rPr lang="es-ES" sz="1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1000" dirty="0" err="1">
                <a:solidFill>
                  <a:schemeClr val="bg1"/>
                </a:solidFill>
                <a:effectLst/>
                <a:latin typeface="+mj-lt"/>
              </a:rPr>
              <a:t>rgriffin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 (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https://www.kaggle.com/heesoo37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)</a:t>
            </a:r>
          </a:p>
          <a:p>
            <a:r>
              <a:rPr lang="es-ES" sz="1000" dirty="0">
                <a:solidFill>
                  <a:schemeClr val="bg1"/>
                </a:solidFill>
                <a:latin typeface="+mj-lt"/>
              </a:rPr>
              <a:t>Origen: 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https://www.kaggle.com/datasets/heesoo37/120-years-of-olympic-historyathletes-and-results</a:t>
            </a:r>
            <a:endParaRPr lang="es-ES" sz="1000" dirty="0">
              <a:solidFill>
                <a:schemeClr val="bg1"/>
              </a:solidFill>
              <a:latin typeface="+mj-lt"/>
            </a:endParaRPr>
          </a:p>
          <a:p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Licencia: CC0: </a:t>
            </a:r>
            <a:r>
              <a:rPr lang="es-ES" sz="1000" dirty="0" err="1">
                <a:solidFill>
                  <a:schemeClr val="bg1"/>
                </a:solidFill>
                <a:effectLst/>
                <a:latin typeface="+mj-lt"/>
              </a:rPr>
              <a:t>Public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s-ES" sz="1000" dirty="0" err="1">
                <a:solidFill>
                  <a:schemeClr val="bg1"/>
                </a:solidFill>
                <a:effectLst/>
                <a:latin typeface="+mj-lt"/>
              </a:rPr>
              <a:t>Domain</a:t>
            </a:r>
            <a:endParaRPr lang="es-ES" sz="1000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s-ES" sz="1000" dirty="0">
                <a:solidFill>
                  <a:schemeClr val="bg1"/>
                </a:solidFill>
                <a:latin typeface="+mj-lt"/>
              </a:rPr>
              <a:t>E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xtraído por su autor de 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www.sports-reference.com</a:t>
            </a:r>
            <a:r>
              <a:rPr lang="es-ES" sz="1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1000" dirty="0">
                <a:solidFill>
                  <a:schemeClr val="bg1"/>
                </a:solidFill>
                <a:effectLst/>
                <a:latin typeface="+mj-lt"/>
              </a:rPr>
              <a:t>en mayo de 2018</a:t>
            </a:r>
          </a:p>
          <a:p>
            <a:endParaRPr lang="es-ES" sz="1000" dirty="0">
              <a:solidFill>
                <a:schemeClr val="bg1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sz="1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B01D483-1F0C-159D-67F2-66225AC0D0EE}"/>
              </a:ext>
            </a:extLst>
          </p:cNvPr>
          <p:cNvGrpSpPr/>
          <p:nvPr/>
        </p:nvGrpSpPr>
        <p:grpSpPr>
          <a:xfrm>
            <a:off x="1101414" y="2566685"/>
            <a:ext cx="6483207" cy="1057769"/>
            <a:chOff x="1101414" y="2566685"/>
            <a:chExt cx="6483207" cy="1057769"/>
          </a:xfrm>
        </p:grpSpPr>
        <p:sp>
          <p:nvSpPr>
            <p:cNvPr id="18" name="Google Shape;681;p29">
              <a:extLst>
                <a:ext uri="{FF2B5EF4-FFF2-40B4-BE49-F238E27FC236}">
                  <a16:creationId xmlns:a16="http://schemas.microsoft.com/office/drawing/2014/main" id="{E967CB15-DD3A-0831-0CAB-A2188B363BB4}"/>
                </a:ext>
              </a:extLst>
            </p:cNvPr>
            <p:cNvSpPr/>
            <p:nvPr/>
          </p:nvSpPr>
          <p:spPr>
            <a:xfrm>
              <a:off x="1101414" y="2603749"/>
              <a:ext cx="6466880" cy="1020705"/>
            </a:xfrm>
            <a:prstGeom prst="hexagon">
              <a:avLst>
                <a:gd name="adj" fmla="val 34374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19" name="Google Shape;171;p39">
              <a:extLst>
                <a:ext uri="{FF2B5EF4-FFF2-40B4-BE49-F238E27FC236}">
                  <a16:creationId xmlns:a16="http://schemas.microsoft.com/office/drawing/2014/main" id="{F7ABD873-BB26-320D-1390-660788D14A4B}"/>
                </a:ext>
              </a:extLst>
            </p:cNvPr>
            <p:cNvSpPr txBox="1">
              <a:spLocks/>
            </p:cNvSpPr>
            <p:nvPr/>
          </p:nvSpPr>
          <p:spPr>
            <a:xfrm>
              <a:off x="1218434" y="2566685"/>
              <a:ext cx="6366187" cy="976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16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●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○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■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●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○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■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●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○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150"/>
                <a:buFont typeface="Montserrat"/>
                <a:buChar char="■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s-ES" sz="1000" dirty="0">
                  <a:solidFill>
                    <a:schemeClr val="bg1"/>
                  </a:solidFill>
                  <a:latin typeface="+mj-lt"/>
                </a:rPr>
                <a:t>271.116 registros y  15 variables.</a:t>
              </a:r>
            </a:p>
            <a:p>
              <a:r>
                <a:rPr lang="es-ES" sz="1000" dirty="0">
                  <a:solidFill>
                    <a:schemeClr val="bg1"/>
                  </a:solidFill>
                  <a:latin typeface="+mj-lt"/>
                </a:rPr>
                <a:t>7 Categóricas (género, deporte, estación, medalla).</a:t>
              </a:r>
            </a:p>
            <a:p>
              <a:r>
                <a:rPr lang="es-ES" sz="1000" dirty="0">
                  <a:solidFill>
                    <a:schemeClr val="bg1"/>
                  </a:solidFill>
                  <a:latin typeface="+mj-lt"/>
                </a:rPr>
                <a:t>3 Cuantitativas.</a:t>
              </a:r>
            </a:p>
            <a:p>
              <a:r>
                <a:rPr lang="es-ES" sz="1000" dirty="0">
                  <a:solidFill>
                    <a:schemeClr val="bg1"/>
                  </a:solidFill>
                  <a:latin typeface="+mj-lt"/>
                </a:rPr>
                <a:t>1 Temporal (años de participación).</a:t>
              </a:r>
            </a:p>
            <a:p>
              <a:r>
                <a:rPr lang="es-ES" sz="1000" dirty="0">
                  <a:solidFill>
                    <a:schemeClr val="bg1"/>
                  </a:solidFill>
                  <a:latin typeface="+mj-lt"/>
                </a:rPr>
                <a:t>2 Geográfica (países de origen de los atletas).</a:t>
              </a:r>
            </a:p>
            <a:p>
              <a:r>
                <a:rPr lang="es-ES" sz="1000" dirty="0">
                  <a:solidFill>
                    <a:schemeClr val="bg1"/>
                  </a:solidFill>
                  <a:latin typeface="+mj-lt"/>
                </a:rPr>
                <a:t>2 (ID y nombre atleta)</a:t>
              </a:r>
            </a:p>
            <a:p>
              <a:pPr marL="155575" indent="0">
                <a:buNone/>
              </a:pPr>
              <a:endParaRPr lang="es-ES" sz="1000" dirty="0">
                <a:solidFill>
                  <a:schemeClr val="bg1"/>
                </a:solidFill>
                <a:latin typeface="+mj-lt"/>
              </a:endParaRPr>
            </a:p>
            <a:p>
              <a:pPr marL="0" indent="0">
                <a:spcAft>
                  <a:spcPts val="1600"/>
                </a:spcAft>
                <a:buFont typeface="Montserrat"/>
                <a:buNone/>
              </a:pPr>
              <a:endParaRPr lang="en" sz="1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2368C00F-19D8-F303-1FBF-E5841B07C0BD}"/>
              </a:ext>
            </a:extLst>
          </p:cNvPr>
          <p:cNvGrpSpPr/>
          <p:nvPr/>
        </p:nvGrpSpPr>
        <p:grpSpPr>
          <a:xfrm>
            <a:off x="1117741" y="3742094"/>
            <a:ext cx="6466880" cy="1020705"/>
            <a:chOff x="1117741" y="3742094"/>
            <a:chExt cx="6466880" cy="1020705"/>
          </a:xfrm>
        </p:grpSpPr>
        <p:sp>
          <p:nvSpPr>
            <p:cNvPr id="12" name="Google Shape;171;p39">
              <a:extLst>
                <a:ext uri="{FF2B5EF4-FFF2-40B4-BE49-F238E27FC236}">
                  <a16:creationId xmlns:a16="http://schemas.microsoft.com/office/drawing/2014/main" id="{ECD2701A-46D4-8F87-76BA-F59D0928FB8D}"/>
                </a:ext>
              </a:extLst>
            </p:cNvPr>
            <p:cNvSpPr txBox="1">
              <a:spLocks/>
            </p:cNvSpPr>
            <p:nvPr/>
          </p:nvSpPr>
          <p:spPr>
            <a:xfrm>
              <a:off x="1218434" y="3758421"/>
              <a:ext cx="5693007" cy="8747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162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●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○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■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●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○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■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●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Char char="○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01625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150"/>
                <a:buFont typeface="Montserrat"/>
                <a:buChar char="■"/>
                <a:defRPr sz="115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endParaRPr lang="es-ES" sz="10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s-ES_tradnl" sz="1000" dirty="0">
                  <a:solidFill>
                    <a:schemeClr val="bg1"/>
                  </a:solidFill>
                  <a:latin typeface="+mj-lt"/>
                </a:rPr>
                <a:t>Transformaciones.</a:t>
              </a:r>
            </a:p>
            <a:p>
              <a:r>
                <a:rPr lang="es-ES_tradnl" sz="1000" dirty="0">
                  <a:solidFill>
                    <a:schemeClr val="bg1"/>
                  </a:solidFill>
                  <a:latin typeface="+mj-lt"/>
                </a:rPr>
                <a:t>Agrupación. </a:t>
              </a:r>
            </a:p>
            <a:p>
              <a:r>
                <a:rPr lang="es-ES_tradnl" sz="1000" dirty="0">
                  <a:solidFill>
                    <a:schemeClr val="bg1"/>
                  </a:solidFill>
                  <a:latin typeface="+mj-lt"/>
                </a:rPr>
                <a:t>Filtrado. </a:t>
              </a:r>
            </a:p>
            <a:p>
              <a:pPr marL="0" indent="0">
                <a:spcAft>
                  <a:spcPts val="1600"/>
                </a:spcAft>
                <a:buFont typeface="Montserrat"/>
                <a:buNone/>
              </a:pPr>
              <a:endParaRPr lang="en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Google Shape;681;p29">
              <a:extLst>
                <a:ext uri="{FF2B5EF4-FFF2-40B4-BE49-F238E27FC236}">
                  <a16:creationId xmlns:a16="http://schemas.microsoft.com/office/drawing/2014/main" id="{4B31D466-B8FC-3416-138B-C09BD0C013A7}"/>
                </a:ext>
              </a:extLst>
            </p:cNvPr>
            <p:cNvSpPr/>
            <p:nvPr/>
          </p:nvSpPr>
          <p:spPr>
            <a:xfrm>
              <a:off x="1117741" y="3742094"/>
              <a:ext cx="6466880" cy="1020705"/>
            </a:xfrm>
            <a:prstGeom prst="hexagon">
              <a:avLst>
                <a:gd name="adj" fmla="val 34374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38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7FD1CD52-35B0-DC12-DAF0-26A9405B3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B8AB678C-C4E8-304F-EB2D-351C7CDBAF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7172099" cy="1416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LAS PREGUNTAS QUE RESPONDE LA VISUALIZACIÓN.</a:t>
            </a:r>
            <a:endParaRPr dirty="0">
              <a:latin typeface="+mj-lt"/>
            </a:endParaRPr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F0590C9D-3050-211E-AF66-B8E2E21AB9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498" y="1367736"/>
            <a:ext cx="7172100" cy="3112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>
              <a:buNone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effectLst/>
                <a:latin typeface="+mj-lt"/>
              </a:rPr>
              <a:t>¿Qué países han promovido históricamente la participación femenina?</a:t>
            </a:r>
          </a:p>
          <a:p>
            <a:pPr marL="155575" indent="0">
              <a:buNone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latin typeface="+mj-lt"/>
              </a:rPr>
              <a:t>G</a:t>
            </a:r>
            <a:r>
              <a:rPr lang="es-ES" sz="1200" dirty="0">
                <a:solidFill>
                  <a:schemeClr val="bg1"/>
                </a:solidFill>
                <a:effectLst/>
                <a:latin typeface="+mj-lt"/>
              </a:rPr>
              <a:t>ráficas de barra (registros de participación y evolución).</a:t>
            </a:r>
          </a:p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latin typeface="+mj-lt"/>
              </a:rPr>
              <a:t>M</a:t>
            </a:r>
            <a:r>
              <a:rPr lang="es-ES" sz="1200" dirty="0">
                <a:solidFill>
                  <a:schemeClr val="bg1"/>
                </a:solidFill>
                <a:effectLst/>
                <a:latin typeface="+mj-lt"/>
              </a:rPr>
              <a:t>apa </a:t>
            </a:r>
            <a:r>
              <a:rPr lang="es-ES" sz="1200" dirty="0">
                <a:solidFill>
                  <a:schemeClr val="bg1"/>
                </a:solidFill>
                <a:latin typeface="+mj-lt"/>
              </a:rPr>
              <a:t>de calor (cifras de participación).</a:t>
            </a:r>
          </a:p>
          <a:p>
            <a:pPr marL="155575" indent="0">
              <a:buNone/>
            </a:pPr>
            <a:endParaRPr lang="es-ES" sz="1200" dirty="0">
              <a:solidFill>
                <a:schemeClr val="bg1"/>
              </a:solidFill>
              <a:latin typeface="+mj-lt"/>
            </a:endParaRPr>
          </a:p>
          <a:p>
            <a:pPr marL="155575" indent="0">
              <a:buNone/>
            </a:pPr>
            <a:endParaRPr lang="es-ES" sz="1200" dirty="0">
              <a:solidFill>
                <a:schemeClr val="bg1"/>
              </a:solidFill>
              <a:latin typeface="+mj-lt"/>
            </a:endParaRPr>
          </a:p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effectLst/>
                <a:latin typeface="+mj-lt"/>
              </a:rPr>
              <a:t>¿En qué deportes han tenido mayor o menor representación las mujeres?</a:t>
            </a:r>
          </a:p>
          <a:p>
            <a:pPr marL="155575" indent="0">
              <a:buNone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latin typeface="+mj-lt"/>
              </a:rPr>
              <a:t>P</a:t>
            </a:r>
            <a:r>
              <a:rPr lang="es-ES" sz="1200" dirty="0">
                <a:solidFill>
                  <a:schemeClr val="bg1"/>
                </a:solidFill>
                <a:effectLst/>
                <a:latin typeface="+mj-lt"/>
              </a:rPr>
              <a:t>irámide de población (cantidad de participación por género en los deportes). </a:t>
            </a:r>
          </a:p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latin typeface="+mj-lt"/>
              </a:rPr>
              <a:t>G</a:t>
            </a:r>
            <a:r>
              <a:rPr lang="es-ES" sz="1200" dirty="0">
                <a:solidFill>
                  <a:schemeClr val="bg1"/>
                </a:solidFill>
                <a:effectLst/>
                <a:latin typeface="+mj-lt"/>
              </a:rPr>
              <a:t>ráfico de torta (comparación de proporciones en la participación en los deportes).</a:t>
            </a:r>
          </a:p>
          <a:p>
            <a:pPr marL="155575" indent="0">
              <a:buNone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155575" indent="0">
              <a:buNone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effectLst/>
                <a:latin typeface="+mj-lt"/>
              </a:rPr>
              <a:t>¿Ha habido avances en la equidad en la obtención de medallas entre géneros?</a:t>
            </a:r>
          </a:p>
          <a:p>
            <a:pPr marL="155575" indent="0">
              <a:buNone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latin typeface="+mj-lt"/>
              </a:rPr>
              <a:t>Gráficos de líneas (trayectoria de medallas en ambos géneros).</a:t>
            </a: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  <a:p>
            <a:pPr marL="155575" indent="0">
              <a:buNone/>
            </a:pPr>
            <a:endParaRPr lang="es-ES" sz="1200" dirty="0"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2C8950ED-0637-3350-89EC-1350460C1FB7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242A04F1-5A3C-DC29-4B51-C033D860A8EF}"/>
              </a:ext>
            </a:extLst>
          </p:cNvPr>
          <p:cNvGrpSpPr/>
          <p:nvPr/>
        </p:nvGrpSpPr>
        <p:grpSpPr>
          <a:xfrm>
            <a:off x="-353421" y="1550897"/>
            <a:ext cx="2067000" cy="775460"/>
            <a:chOff x="1200850" y="1923100"/>
            <a:chExt cx="2067000" cy="775460"/>
          </a:xfrm>
        </p:grpSpPr>
        <p:sp>
          <p:nvSpPr>
            <p:cNvPr id="10" name="Google Shape;178;p40">
              <a:extLst>
                <a:ext uri="{FF2B5EF4-FFF2-40B4-BE49-F238E27FC236}">
                  <a16:creationId xmlns:a16="http://schemas.microsoft.com/office/drawing/2014/main" id="{599CC44D-33D2-ED60-E8B2-74EFBD132107}"/>
                </a:ext>
              </a:extLst>
            </p:cNvPr>
            <p:cNvSpPr txBox="1">
              <a:spLocks/>
            </p:cNvSpPr>
            <p:nvPr/>
          </p:nvSpPr>
          <p:spPr>
            <a:xfrm>
              <a:off x="1200850" y="1923100"/>
              <a:ext cx="206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  <p:cxnSp>
          <p:nvCxnSpPr>
            <p:cNvPr id="11" name="Google Shape;187;p40">
              <a:extLst>
                <a:ext uri="{FF2B5EF4-FFF2-40B4-BE49-F238E27FC236}">
                  <a16:creationId xmlns:a16="http://schemas.microsoft.com/office/drawing/2014/main" id="{0EC74DEF-20FB-4480-D7B1-E44072426BAB}"/>
                </a:ext>
              </a:extLst>
            </p:cNvPr>
            <p:cNvCxnSpPr/>
            <p:nvPr/>
          </p:nvCxnSpPr>
          <p:spPr>
            <a:xfrm>
              <a:off x="2035750" y="2698560"/>
              <a:ext cx="397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8BDBA08-C6BB-F37F-500D-48732D83DB65}"/>
              </a:ext>
            </a:extLst>
          </p:cNvPr>
          <p:cNvGrpSpPr/>
          <p:nvPr/>
        </p:nvGrpSpPr>
        <p:grpSpPr>
          <a:xfrm>
            <a:off x="-353421" y="2605210"/>
            <a:ext cx="2067000" cy="775460"/>
            <a:chOff x="1200850" y="1923100"/>
            <a:chExt cx="2067000" cy="775460"/>
          </a:xfrm>
        </p:grpSpPr>
        <p:sp>
          <p:nvSpPr>
            <p:cNvPr id="13" name="Google Shape;178;p40">
              <a:extLst>
                <a:ext uri="{FF2B5EF4-FFF2-40B4-BE49-F238E27FC236}">
                  <a16:creationId xmlns:a16="http://schemas.microsoft.com/office/drawing/2014/main" id="{806A7348-A78D-DAE5-39B3-D3CF23AAF596}"/>
                </a:ext>
              </a:extLst>
            </p:cNvPr>
            <p:cNvSpPr txBox="1">
              <a:spLocks/>
            </p:cNvSpPr>
            <p:nvPr/>
          </p:nvSpPr>
          <p:spPr>
            <a:xfrm>
              <a:off x="1200850" y="1923100"/>
              <a:ext cx="206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02</a:t>
              </a:r>
            </a:p>
          </p:txBody>
        </p:sp>
        <p:cxnSp>
          <p:nvCxnSpPr>
            <p:cNvPr id="14" name="Google Shape;187;p40">
              <a:extLst>
                <a:ext uri="{FF2B5EF4-FFF2-40B4-BE49-F238E27FC236}">
                  <a16:creationId xmlns:a16="http://schemas.microsoft.com/office/drawing/2014/main" id="{4870C575-B3A8-89C1-0A42-E1B806A262BF}"/>
                </a:ext>
              </a:extLst>
            </p:cNvPr>
            <p:cNvCxnSpPr/>
            <p:nvPr/>
          </p:nvCxnSpPr>
          <p:spPr>
            <a:xfrm>
              <a:off x="2035750" y="2698560"/>
              <a:ext cx="397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44F607F-2629-08E4-E84A-954712A090CF}"/>
              </a:ext>
            </a:extLst>
          </p:cNvPr>
          <p:cNvGrpSpPr/>
          <p:nvPr/>
        </p:nvGrpSpPr>
        <p:grpSpPr>
          <a:xfrm>
            <a:off x="-353421" y="3660681"/>
            <a:ext cx="2067000" cy="775460"/>
            <a:chOff x="1200850" y="1923100"/>
            <a:chExt cx="2067000" cy="775460"/>
          </a:xfrm>
        </p:grpSpPr>
        <p:sp>
          <p:nvSpPr>
            <p:cNvPr id="16" name="Google Shape;178;p40">
              <a:extLst>
                <a:ext uri="{FF2B5EF4-FFF2-40B4-BE49-F238E27FC236}">
                  <a16:creationId xmlns:a16="http://schemas.microsoft.com/office/drawing/2014/main" id="{E925FD8F-AB7C-0EEE-09EE-1580006AC5C8}"/>
                </a:ext>
              </a:extLst>
            </p:cNvPr>
            <p:cNvSpPr txBox="1">
              <a:spLocks/>
            </p:cNvSpPr>
            <p:nvPr/>
          </p:nvSpPr>
          <p:spPr>
            <a:xfrm>
              <a:off x="1200850" y="1923100"/>
              <a:ext cx="2067000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  <p:cxnSp>
          <p:nvCxnSpPr>
            <p:cNvPr id="17" name="Google Shape;187;p40">
              <a:extLst>
                <a:ext uri="{FF2B5EF4-FFF2-40B4-BE49-F238E27FC236}">
                  <a16:creationId xmlns:a16="http://schemas.microsoft.com/office/drawing/2014/main" id="{A8B6E171-BADA-7960-1580-D3353DFA7360}"/>
                </a:ext>
              </a:extLst>
            </p:cNvPr>
            <p:cNvCxnSpPr/>
            <p:nvPr/>
          </p:nvCxnSpPr>
          <p:spPr>
            <a:xfrm>
              <a:off x="2035750" y="2698560"/>
              <a:ext cx="397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5054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3D70550F-141A-8063-243E-DF2377488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3CAB8AA7-1DDC-C7FC-437B-CA6D8206B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7172099" cy="1579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ELEMENTOS INTERACTIVOS.</a:t>
            </a:r>
            <a:endParaRPr dirty="0">
              <a:latin typeface="+mj-lt"/>
            </a:endParaRPr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DCBE5522-9B15-A14A-26D9-7BB3F5AAA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934987"/>
            <a:ext cx="2574234" cy="30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effectLst/>
                <a:latin typeface="+mn-lt"/>
              </a:rPr>
              <a:t>INFORMACIÓN EMERGENTE</a:t>
            </a: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6C372EFE-8FB3-AD98-A489-8B3151D90BD2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48C50076-04E3-7B45-0FDD-B37008FD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299" y="3160218"/>
            <a:ext cx="1431377" cy="720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E612BDA-796D-C8FE-12A8-6C8673D5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3" y="1283837"/>
            <a:ext cx="1270218" cy="72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0D8F172-821D-5EE3-7A86-1F88A8840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820" y="1266855"/>
            <a:ext cx="1202552" cy="72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013DF0-3FE0-1904-8005-9E3A1B2FF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543" y="1276068"/>
            <a:ext cx="1371852" cy="7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2DC55F-7FBA-DF16-6226-AEF7031B5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837" y="1272462"/>
            <a:ext cx="1308769" cy="72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13D8F2-DF29-9C59-86E6-BE204F248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244" y="1270534"/>
            <a:ext cx="2552726" cy="720000"/>
          </a:xfrm>
          <a:prstGeom prst="rect">
            <a:avLst/>
          </a:prstGeom>
        </p:spPr>
      </p:pic>
      <p:sp>
        <p:nvSpPr>
          <p:cNvPr id="22" name="Google Shape;171;p39">
            <a:extLst>
              <a:ext uri="{FF2B5EF4-FFF2-40B4-BE49-F238E27FC236}">
                <a16:creationId xmlns:a16="http://schemas.microsoft.com/office/drawing/2014/main" id="{F7436811-81D1-F882-6A4B-0561F9A7196B}"/>
              </a:ext>
            </a:extLst>
          </p:cNvPr>
          <p:cNvSpPr txBox="1">
            <a:spLocks/>
          </p:cNvSpPr>
          <p:nvPr/>
        </p:nvSpPr>
        <p:spPr>
          <a:xfrm>
            <a:off x="0" y="2801201"/>
            <a:ext cx="1026200" cy="30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latin typeface="+mn-lt"/>
              </a:rPr>
              <a:t>FILTROS</a:t>
            </a:r>
          </a:p>
          <a:p>
            <a:pPr marL="155575" indent="0">
              <a:buFont typeface="Montserrat"/>
              <a:buNone/>
            </a:pPr>
            <a:endParaRPr lang="es-ES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8B11EDA-AC45-86A4-BE83-3133AB3C69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893" y="3163106"/>
            <a:ext cx="1102909" cy="720000"/>
          </a:xfrm>
          <a:prstGeom prst="rect">
            <a:avLst/>
          </a:prstGeom>
        </p:spPr>
      </p:pic>
      <p:sp>
        <p:nvSpPr>
          <p:cNvPr id="24" name="Google Shape;171;p39">
            <a:extLst>
              <a:ext uri="{FF2B5EF4-FFF2-40B4-BE49-F238E27FC236}">
                <a16:creationId xmlns:a16="http://schemas.microsoft.com/office/drawing/2014/main" id="{F3C7B05A-6E52-C69E-9B84-EC631DA14FD5}"/>
              </a:ext>
            </a:extLst>
          </p:cNvPr>
          <p:cNvSpPr txBox="1">
            <a:spLocks/>
          </p:cNvSpPr>
          <p:nvPr/>
        </p:nvSpPr>
        <p:spPr>
          <a:xfrm>
            <a:off x="-88420" y="4101976"/>
            <a:ext cx="7473194" cy="81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buNone/>
            </a:pPr>
            <a:r>
              <a:rPr lang="es-ES" sz="1200" dirty="0">
                <a:solidFill>
                  <a:schemeClr val="bg1"/>
                </a:solidFill>
                <a:latin typeface="+mn-lt"/>
              </a:rPr>
              <a:t>ESQUEMA DE COLORES (contraste / accesibilidad audiencias visibilidad reducida / fondo blanco)</a:t>
            </a:r>
            <a:endParaRPr lang="es-ES" sz="1200" b="1" kern="1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 marL="155575" indent="0">
              <a:buNone/>
            </a:pPr>
            <a:endParaRPr lang="es-ES" sz="1200" b="1" kern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5575" indent="0">
              <a:buNone/>
            </a:pPr>
            <a:r>
              <a:rPr lang="es-ES" sz="1200" kern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TIPOGRAFÍA</a:t>
            </a:r>
            <a:r>
              <a:rPr lang="es-ES" sz="1200" b="1" kern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200" kern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tamaño adecuado  y color negro)</a:t>
            </a:r>
            <a:endParaRPr lang="es-ES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057016-5365-7EF6-9BF6-24A967EF38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627" y="3156165"/>
            <a:ext cx="945000" cy="7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4F41A02-47D6-A419-22D9-4F736A8DFE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3496" y="3151419"/>
            <a:ext cx="961030" cy="720000"/>
          </a:xfrm>
          <a:prstGeom prst="rect">
            <a:avLst/>
          </a:prstGeom>
        </p:spPr>
      </p:pic>
      <p:sp>
        <p:nvSpPr>
          <p:cNvPr id="10" name="Flecha derecha 9">
            <a:extLst>
              <a:ext uri="{FF2B5EF4-FFF2-40B4-BE49-F238E27FC236}">
                <a16:creationId xmlns:a16="http://schemas.microsoft.com/office/drawing/2014/main" id="{27F1AC9A-D87B-BEA6-BBBF-D5BB69F1CF49}"/>
              </a:ext>
            </a:extLst>
          </p:cNvPr>
          <p:cNvSpPr/>
          <p:nvPr/>
        </p:nvSpPr>
        <p:spPr>
          <a:xfrm>
            <a:off x="1120729" y="3172028"/>
            <a:ext cx="716309" cy="23883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A58BF30E-5E90-6A28-1934-85F884EDB7BF}"/>
              </a:ext>
            </a:extLst>
          </p:cNvPr>
          <p:cNvSpPr/>
          <p:nvPr/>
        </p:nvSpPr>
        <p:spPr>
          <a:xfrm>
            <a:off x="3891101" y="3093710"/>
            <a:ext cx="379478" cy="23883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oogle Shape;916;p33">
            <a:extLst>
              <a:ext uri="{FF2B5EF4-FFF2-40B4-BE49-F238E27FC236}">
                <a16:creationId xmlns:a16="http://schemas.microsoft.com/office/drawing/2014/main" id="{7339CABC-BC6C-50A7-5878-B22E726C321C}"/>
              </a:ext>
            </a:extLst>
          </p:cNvPr>
          <p:cNvSpPr/>
          <p:nvPr/>
        </p:nvSpPr>
        <p:spPr>
          <a:xfrm>
            <a:off x="177027" y="2141265"/>
            <a:ext cx="1241950" cy="3753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bg1"/>
                </a:solidFill>
                <a:latin typeface="+mn-lt"/>
              </a:rPr>
              <a:t>Participación por año</a:t>
            </a:r>
            <a:endParaRPr sz="1200" dirty="0"/>
          </a:p>
        </p:txBody>
      </p:sp>
      <p:sp>
        <p:nvSpPr>
          <p:cNvPr id="26" name="Google Shape;916;p33">
            <a:extLst>
              <a:ext uri="{FF2B5EF4-FFF2-40B4-BE49-F238E27FC236}">
                <a16:creationId xmlns:a16="http://schemas.microsoft.com/office/drawing/2014/main" id="{33FC18BE-5D67-EF3E-019A-B8077F8AD783}"/>
              </a:ext>
            </a:extLst>
          </p:cNvPr>
          <p:cNvSpPr/>
          <p:nvPr/>
        </p:nvSpPr>
        <p:spPr>
          <a:xfrm>
            <a:off x="1648469" y="2154607"/>
            <a:ext cx="1241950" cy="3753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bg1"/>
                </a:solidFill>
                <a:latin typeface="+mn-lt"/>
              </a:rPr>
              <a:t>Participación por países</a:t>
            </a:r>
            <a:endParaRPr sz="1200" dirty="0"/>
          </a:p>
        </p:txBody>
      </p:sp>
      <p:sp>
        <p:nvSpPr>
          <p:cNvPr id="27" name="Google Shape;916;p33">
            <a:extLst>
              <a:ext uri="{FF2B5EF4-FFF2-40B4-BE49-F238E27FC236}">
                <a16:creationId xmlns:a16="http://schemas.microsoft.com/office/drawing/2014/main" id="{637C96F8-0EBC-CD58-A546-B750C6840934}"/>
              </a:ext>
            </a:extLst>
          </p:cNvPr>
          <p:cNvSpPr/>
          <p:nvPr/>
        </p:nvSpPr>
        <p:spPr>
          <a:xfrm>
            <a:off x="3210824" y="2136586"/>
            <a:ext cx="1241950" cy="3753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bg1"/>
                </a:solidFill>
                <a:latin typeface="+mn-lt"/>
              </a:rPr>
              <a:t>Participación por deporte</a:t>
            </a:r>
            <a:endParaRPr sz="1200" dirty="0"/>
          </a:p>
        </p:txBody>
      </p:sp>
      <p:sp>
        <p:nvSpPr>
          <p:cNvPr id="28" name="Google Shape;916;p33">
            <a:extLst>
              <a:ext uri="{FF2B5EF4-FFF2-40B4-BE49-F238E27FC236}">
                <a16:creationId xmlns:a16="http://schemas.microsoft.com/office/drawing/2014/main" id="{72F248AB-2105-CC7B-A0DC-EE9EC2BC0104}"/>
              </a:ext>
            </a:extLst>
          </p:cNvPr>
          <p:cNvSpPr/>
          <p:nvPr/>
        </p:nvSpPr>
        <p:spPr>
          <a:xfrm>
            <a:off x="4816478" y="2136586"/>
            <a:ext cx="1241950" cy="3753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bg1"/>
                </a:solidFill>
                <a:latin typeface="+mn-lt"/>
              </a:rPr>
              <a:t>Porcentaje en cada deporte</a:t>
            </a:r>
            <a:endParaRPr sz="1200" dirty="0"/>
          </a:p>
        </p:txBody>
      </p:sp>
      <p:sp>
        <p:nvSpPr>
          <p:cNvPr id="29" name="Google Shape;916;p33">
            <a:extLst>
              <a:ext uri="{FF2B5EF4-FFF2-40B4-BE49-F238E27FC236}">
                <a16:creationId xmlns:a16="http://schemas.microsoft.com/office/drawing/2014/main" id="{16CF0DF5-2EB9-D552-7D6A-E62A41B8D7EC}"/>
              </a:ext>
            </a:extLst>
          </p:cNvPr>
          <p:cNvSpPr/>
          <p:nvPr/>
        </p:nvSpPr>
        <p:spPr>
          <a:xfrm>
            <a:off x="7110198" y="2138031"/>
            <a:ext cx="1241950" cy="3753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>
                <a:solidFill>
                  <a:schemeClr val="bg1"/>
                </a:solidFill>
                <a:latin typeface="+mn-lt"/>
              </a:rPr>
              <a:t>Medallas por género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124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1666A1C2-B869-18AA-F60C-45B320CD3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7C651A40-F84D-1F04-4697-88B3E55945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7172099" cy="1579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REFLEXIÓN: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1A20C857-62CE-A33B-136F-A7B3DA1516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58632" y="3496161"/>
            <a:ext cx="2765332" cy="556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sz="1000" dirty="0">
                <a:solidFill>
                  <a:schemeClr val="bg1"/>
                </a:solidFill>
                <a:latin typeface="+mj-lt"/>
              </a:rPr>
              <a:t>Comparar</a:t>
            </a:r>
            <a:r>
              <a:rPr lang="es-ES_tradnl" sz="1000" noProof="0" dirty="0">
                <a:solidFill>
                  <a:schemeClr val="bg1"/>
                </a:solidFill>
                <a:latin typeface="+mj-lt"/>
              </a:rPr>
              <a:t> movimientos sociales feministas con participación</a:t>
            </a: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6A65A75A-3EE0-4416-CBA3-3476887725AA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" name="Google Shape;2107;p63">
            <a:extLst>
              <a:ext uri="{FF2B5EF4-FFF2-40B4-BE49-F238E27FC236}">
                <a16:creationId xmlns:a16="http://schemas.microsoft.com/office/drawing/2014/main" id="{13F7560F-AFBC-A2E1-7B37-0C337D43A7DA}"/>
              </a:ext>
            </a:extLst>
          </p:cNvPr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" name="Google Shape;2108;p63">
            <a:extLst>
              <a:ext uri="{FF2B5EF4-FFF2-40B4-BE49-F238E27FC236}">
                <a16:creationId xmlns:a16="http://schemas.microsoft.com/office/drawing/2014/main" id="{429B3E52-14DD-D05B-DB08-C51DFDDEDF08}"/>
              </a:ext>
            </a:extLst>
          </p:cNvPr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71;p39">
            <a:extLst>
              <a:ext uri="{FF2B5EF4-FFF2-40B4-BE49-F238E27FC236}">
                <a16:creationId xmlns:a16="http://schemas.microsoft.com/office/drawing/2014/main" id="{74F06C1D-4FF2-FBED-AEBA-6A8489E3E8DE}"/>
              </a:ext>
            </a:extLst>
          </p:cNvPr>
          <p:cNvSpPr txBox="1">
            <a:spLocks/>
          </p:cNvSpPr>
          <p:nvPr/>
        </p:nvSpPr>
        <p:spPr>
          <a:xfrm>
            <a:off x="1458015" y="2033495"/>
            <a:ext cx="2924492" cy="68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s-ES_tradnl" sz="1000" dirty="0">
                <a:solidFill>
                  <a:schemeClr val="bg1"/>
                </a:solidFill>
                <a:latin typeface="+mj-lt"/>
              </a:rPr>
              <a:t>Aumento paulatino participación femenina.</a:t>
            </a:r>
            <a:br>
              <a:rPr lang="es-ES_tradnl" sz="1000" dirty="0">
                <a:solidFill>
                  <a:schemeClr val="bg1"/>
                </a:solidFill>
                <a:latin typeface="+mj-lt"/>
              </a:rPr>
            </a:br>
            <a:r>
              <a:rPr lang="es-ES_tradnl" sz="1000" dirty="0">
                <a:solidFill>
                  <a:schemeClr val="bg1"/>
                </a:solidFill>
                <a:latin typeface="+mj-lt"/>
              </a:rPr>
              <a:t>Aún existen diferencias en equidad de género.</a:t>
            </a:r>
          </a:p>
        </p:txBody>
      </p:sp>
      <p:sp>
        <p:nvSpPr>
          <p:cNvPr id="6" name="Google Shape;170;p39">
            <a:extLst>
              <a:ext uri="{FF2B5EF4-FFF2-40B4-BE49-F238E27FC236}">
                <a16:creationId xmlns:a16="http://schemas.microsoft.com/office/drawing/2014/main" id="{040132F7-3B9E-1805-053D-1BED71A736D5}"/>
              </a:ext>
            </a:extLst>
          </p:cNvPr>
          <p:cNvSpPr txBox="1">
            <a:spLocks/>
          </p:cNvSpPr>
          <p:nvPr/>
        </p:nvSpPr>
        <p:spPr>
          <a:xfrm>
            <a:off x="1592230" y="1523970"/>
            <a:ext cx="2805088" cy="49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800" dirty="0">
                <a:latin typeface="+mj-lt"/>
              </a:rPr>
              <a:t>CONJUNTO DE DATOS</a:t>
            </a:r>
          </a:p>
        </p:txBody>
      </p:sp>
      <p:sp>
        <p:nvSpPr>
          <p:cNvPr id="7" name="Google Shape;170;p39">
            <a:extLst>
              <a:ext uri="{FF2B5EF4-FFF2-40B4-BE49-F238E27FC236}">
                <a16:creationId xmlns:a16="http://schemas.microsoft.com/office/drawing/2014/main" id="{268A4A3D-5C5D-E7B7-D88E-93BB7EB31DDE}"/>
              </a:ext>
            </a:extLst>
          </p:cNvPr>
          <p:cNvSpPr txBox="1">
            <a:spLocks/>
          </p:cNvSpPr>
          <p:nvPr/>
        </p:nvSpPr>
        <p:spPr>
          <a:xfrm>
            <a:off x="4990412" y="1523969"/>
            <a:ext cx="2805088" cy="49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800" dirty="0">
                <a:latin typeface="+mj-lt"/>
              </a:rPr>
              <a:t>TÉCNICAS UTILIZADAS</a:t>
            </a:r>
          </a:p>
        </p:txBody>
      </p:sp>
      <p:sp>
        <p:nvSpPr>
          <p:cNvPr id="8" name="Google Shape;171;p39">
            <a:extLst>
              <a:ext uri="{FF2B5EF4-FFF2-40B4-BE49-F238E27FC236}">
                <a16:creationId xmlns:a16="http://schemas.microsoft.com/office/drawing/2014/main" id="{77C7AF73-7F93-C1FF-F049-0A6E858BD55D}"/>
              </a:ext>
            </a:extLst>
          </p:cNvPr>
          <p:cNvSpPr txBox="1">
            <a:spLocks/>
          </p:cNvSpPr>
          <p:nvPr/>
        </p:nvSpPr>
        <p:spPr>
          <a:xfrm>
            <a:off x="4938754" y="1886651"/>
            <a:ext cx="2805088" cy="116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s-ES_tradnl" sz="1000" dirty="0">
                <a:solidFill>
                  <a:schemeClr val="bg1"/>
                </a:solidFill>
                <a:latin typeface="+mj-lt"/>
              </a:rPr>
              <a:t>Gráficos de barras y los de torta, efectivos para comparar y observar tendencias.</a:t>
            </a:r>
          </a:p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s-ES_tradnl" sz="1000" dirty="0">
                <a:solidFill>
                  <a:schemeClr val="bg1"/>
                </a:solidFill>
                <a:latin typeface="+mj-lt"/>
              </a:rPr>
              <a:t>Herramientas interactivas mejoran la experiencia del usuario.</a:t>
            </a:r>
          </a:p>
        </p:txBody>
      </p:sp>
      <p:sp>
        <p:nvSpPr>
          <p:cNvPr id="9" name="Google Shape;171;p39">
            <a:extLst>
              <a:ext uri="{FF2B5EF4-FFF2-40B4-BE49-F238E27FC236}">
                <a16:creationId xmlns:a16="http://schemas.microsoft.com/office/drawing/2014/main" id="{5DA67F64-4FA8-BD10-4DF8-D7DEEFE069AB}"/>
              </a:ext>
            </a:extLst>
          </p:cNvPr>
          <p:cNvSpPr txBox="1">
            <a:spLocks/>
          </p:cNvSpPr>
          <p:nvPr/>
        </p:nvSpPr>
        <p:spPr>
          <a:xfrm>
            <a:off x="1348500" y="3461885"/>
            <a:ext cx="2765329" cy="61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s-ES_tradnl" sz="1000" dirty="0">
                <a:solidFill>
                  <a:schemeClr val="bg1"/>
                </a:solidFill>
                <a:latin typeface="+mj-lt"/>
              </a:rPr>
              <a:t>Alguna variable más </a:t>
            </a:r>
            <a:br>
              <a:rPr lang="es-ES_tradnl" sz="1000" dirty="0">
                <a:solidFill>
                  <a:schemeClr val="bg1"/>
                </a:solidFill>
                <a:latin typeface="+mj-lt"/>
              </a:rPr>
            </a:br>
            <a:r>
              <a:rPr lang="es-ES_tradnl" sz="1000" dirty="0">
                <a:solidFill>
                  <a:schemeClr val="bg1"/>
                </a:solidFill>
                <a:latin typeface="+mj-lt"/>
              </a:rPr>
              <a:t>(registrar las marcas deportivas obtenidas)</a:t>
            </a:r>
          </a:p>
        </p:txBody>
      </p:sp>
      <p:sp>
        <p:nvSpPr>
          <p:cNvPr id="10" name="Google Shape;170;p39">
            <a:extLst>
              <a:ext uri="{FF2B5EF4-FFF2-40B4-BE49-F238E27FC236}">
                <a16:creationId xmlns:a16="http://schemas.microsoft.com/office/drawing/2014/main" id="{1BBBCABC-A11D-AC59-FA13-B9576249A7BF}"/>
              </a:ext>
            </a:extLst>
          </p:cNvPr>
          <p:cNvSpPr txBox="1">
            <a:spLocks/>
          </p:cNvSpPr>
          <p:nvPr/>
        </p:nvSpPr>
        <p:spPr>
          <a:xfrm>
            <a:off x="1882784" y="3098794"/>
            <a:ext cx="1905338" cy="49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800" dirty="0">
                <a:latin typeface="+mj-lt"/>
              </a:rPr>
              <a:t>LIMITACIONES</a:t>
            </a:r>
          </a:p>
        </p:txBody>
      </p:sp>
      <p:sp>
        <p:nvSpPr>
          <p:cNvPr id="11" name="Google Shape;170;p39">
            <a:extLst>
              <a:ext uri="{FF2B5EF4-FFF2-40B4-BE49-F238E27FC236}">
                <a16:creationId xmlns:a16="http://schemas.microsoft.com/office/drawing/2014/main" id="{C4E68328-261C-130E-838E-88BE35690399}"/>
              </a:ext>
            </a:extLst>
          </p:cNvPr>
          <p:cNvSpPr txBox="1">
            <a:spLocks/>
          </p:cNvSpPr>
          <p:nvPr/>
        </p:nvSpPr>
        <p:spPr>
          <a:xfrm>
            <a:off x="4749844" y="3098794"/>
            <a:ext cx="3182909" cy="49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800" dirty="0">
                <a:latin typeface="+mj-lt"/>
              </a:rPr>
              <a:t>HABRÍA GUSTADO HACER</a:t>
            </a:r>
          </a:p>
        </p:txBody>
      </p:sp>
    </p:spTree>
    <p:extLst>
      <p:ext uri="{BB962C8B-B14F-4D97-AF65-F5344CB8AC3E}">
        <p14:creationId xmlns:p14="http://schemas.microsoft.com/office/powerpoint/2010/main" val="51697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8F8F0201-79C4-C8E1-94DA-89668F87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3E825F15-E723-6B11-C62B-DFE8A6C53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1730829"/>
            <a:ext cx="7172099" cy="840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MUCHAS GRACIAS POR SU ATENCIÓN</a:t>
            </a:r>
            <a:endParaRPr dirty="0"/>
          </a:p>
        </p:txBody>
      </p:sp>
      <p:sp>
        <p:nvSpPr>
          <p:cNvPr id="171" name="Google Shape;171;p39">
            <a:extLst>
              <a:ext uri="{FF2B5EF4-FFF2-40B4-BE49-F238E27FC236}">
                <a16:creationId xmlns:a16="http://schemas.microsoft.com/office/drawing/2014/main" id="{EFEF5963-AD57-058A-FE9C-6343F7D82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9600" y="3575958"/>
            <a:ext cx="2604800" cy="424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Juan Manuel Camacho Lugo</a:t>
            </a:r>
            <a:endParaRPr sz="1200" dirty="0"/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6067B1EA-AA49-CA89-7B05-57BA8AC20435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04266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"/>
</p:tagLst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446</Words>
  <Application>Microsoft Macintosh PowerPoint</Application>
  <PresentationFormat>Presentación en pantalla (16:9)</PresentationFormat>
  <Paragraphs>91</Paragraphs>
  <Slides>8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Montserrat</vt:lpstr>
      <vt:lpstr>Montserrat ExtraBold</vt:lpstr>
      <vt:lpstr>Rajdhani</vt:lpstr>
      <vt:lpstr>Futuristic Background by Slidesgo</vt:lpstr>
      <vt:lpstr>PR PARTE II PROYECTO DE VISUALIZACIÓN</vt:lpstr>
      <vt:lpstr>PROCESO / DECISIONES.</vt:lpstr>
      <vt:lpstr>PRESENTACIÓN DE LA VISUALIZACIÓN.</vt:lpstr>
      <vt:lpstr>CARACTERÍSTICAS DEL CONJUNTO DE DATOS.</vt:lpstr>
      <vt:lpstr>LAS PREGUNTAS QUE RESPONDE LA VISUALIZACIÓN.</vt:lpstr>
      <vt:lpstr>ELEMENTOS INTERACTIVOS.</vt:lpstr>
      <vt:lpstr>REFLEXIÓN: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Manuel Camacho Lugo</cp:lastModifiedBy>
  <cp:revision>23</cp:revision>
  <dcterms:modified xsi:type="dcterms:W3CDTF">2025-01-12T01:10:48Z</dcterms:modified>
</cp:coreProperties>
</file>